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295" r:id="rId6"/>
    <p:sldId id="297" r:id="rId7"/>
    <p:sldId id="298" r:id="rId8"/>
    <p:sldId id="299" r:id="rId9"/>
    <p:sldId id="301" r:id="rId10"/>
    <p:sldId id="300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Rg st="1" end="6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038" y="6002256"/>
            <a:ext cx="2246722" cy="463753"/>
          </a:xfrm>
          <a:prstGeom prst="rect">
            <a:avLst/>
          </a:prstGeom>
        </p:spPr>
      </p:pic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2024-09-30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4" name="Graphic 28">
            <a:extLst>
              <a:ext uri="{FF2B5EF4-FFF2-40B4-BE49-F238E27FC236}">
                <a16:creationId xmlns:a16="http://schemas.microsoft.com/office/drawing/2014/main" id="{BB51B449-2513-B8F3-2B63-E71100F978A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5" name="Freeform: Shape 30">
              <a:extLst>
                <a:ext uri="{FF2B5EF4-FFF2-40B4-BE49-F238E27FC236}">
                  <a16:creationId xmlns:a16="http://schemas.microsoft.com/office/drawing/2014/main" id="{CF300A9A-17BC-D773-8918-887CEF4026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id="{1D7FFA80-56C3-4ADD-DF3C-C90E7D53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2">
              <a:extLst>
                <a:ext uri="{FF2B5EF4-FFF2-40B4-BE49-F238E27FC236}">
                  <a16:creationId xmlns:a16="http://schemas.microsoft.com/office/drawing/2014/main" id="{69FE296A-0031-81BC-6089-2A24FC515C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3">
              <a:extLst>
                <a:ext uri="{FF2B5EF4-FFF2-40B4-BE49-F238E27FC236}">
                  <a16:creationId xmlns:a16="http://schemas.microsoft.com/office/drawing/2014/main" id="{004E38EF-08B8-7AAB-45C8-0F4D1AAC55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">
              <a:extLst>
                <a:ext uri="{FF2B5EF4-FFF2-40B4-BE49-F238E27FC236}">
                  <a16:creationId xmlns:a16="http://schemas.microsoft.com/office/drawing/2014/main" id="{1C775D9D-4C6A-8975-C972-8816C73BD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">
              <a:extLst>
                <a:ext uri="{FF2B5EF4-FFF2-40B4-BE49-F238E27FC236}">
                  <a16:creationId xmlns:a16="http://schemas.microsoft.com/office/drawing/2014/main" id="{D75E7932-0FB6-64F2-B35F-AABC08F908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6">
              <a:extLst>
                <a:ext uri="{FF2B5EF4-FFF2-40B4-BE49-F238E27FC236}">
                  <a16:creationId xmlns:a16="http://schemas.microsoft.com/office/drawing/2014/main" id="{57FB1F63-CCE2-273B-C40B-56152D202E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7">
              <a:extLst>
                <a:ext uri="{FF2B5EF4-FFF2-40B4-BE49-F238E27FC236}">
                  <a16:creationId xmlns:a16="http://schemas.microsoft.com/office/drawing/2014/main" id="{014EC904-A4EA-3DEA-B024-5DC5F02EE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8">
              <a:extLst>
                <a:ext uri="{FF2B5EF4-FFF2-40B4-BE49-F238E27FC236}">
                  <a16:creationId xmlns:a16="http://schemas.microsoft.com/office/drawing/2014/main" id="{2D575801-093F-FE1B-1D2F-A91174798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7599" y="2915466"/>
            <a:ext cx="5625785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2024-09-30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301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DBBDC78D-1DE7-BCAF-99C5-1E1E43F52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7599" y="2915466"/>
            <a:ext cx="5625785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2024-09-30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410109"/>
            <a:ext cx="8642350" cy="1047750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2024-09-30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2ACE7E74-CDF2-8E7F-0785-3738B875A2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" name="Freeform: Shape 32">
            <a:extLst>
              <a:ext uri="{FF2B5EF4-FFF2-40B4-BE49-F238E27FC236}">
                <a16:creationId xmlns:a16="http://schemas.microsoft.com/office/drawing/2014/main" id="{FCA1630E-4FA1-813B-6FB5-6B8EA29DFC23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33">
            <a:extLst>
              <a:ext uri="{FF2B5EF4-FFF2-40B4-BE49-F238E27FC236}">
                <a16:creationId xmlns:a16="http://schemas.microsoft.com/office/drawing/2014/main" id="{2B03F9E4-CBF3-3FAD-7A8C-30005A1801FA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34">
            <a:extLst>
              <a:ext uri="{FF2B5EF4-FFF2-40B4-BE49-F238E27FC236}">
                <a16:creationId xmlns:a16="http://schemas.microsoft.com/office/drawing/2014/main" id="{DAB90BBB-7589-BC25-6C27-BE15CF7BF058}"/>
              </a:ext>
            </a:extLst>
          </p:cNvPr>
          <p:cNvSpPr>
            <a:spLocks noChangeAspect="1"/>
          </p:cNvSpPr>
          <p:nvPr userDrawn="1"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35">
            <a:extLst>
              <a:ext uri="{FF2B5EF4-FFF2-40B4-BE49-F238E27FC236}">
                <a16:creationId xmlns:a16="http://schemas.microsoft.com/office/drawing/2014/main" id="{820856E7-20FE-6D95-61A0-CC38B82FEDE0}"/>
              </a:ext>
            </a:extLst>
          </p:cNvPr>
          <p:cNvSpPr>
            <a:spLocks noChangeAspect="1"/>
          </p:cNvSpPr>
          <p:nvPr userDrawn="1"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36">
            <a:extLst>
              <a:ext uri="{FF2B5EF4-FFF2-40B4-BE49-F238E27FC236}">
                <a16:creationId xmlns:a16="http://schemas.microsoft.com/office/drawing/2014/main" id="{125799E2-37F2-0C3F-51A3-D071A013E705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37">
            <a:extLst>
              <a:ext uri="{FF2B5EF4-FFF2-40B4-BE49-F238E27FC236}">
                <a16:creationId xmlns:a16="http://schemas.microsoft.com/office/drawing/2014/main" id="{6EEA36D4-6C11-D52A-A47F-18E40D0C6847}"/>
              </a:ext>
            </a:extLst>
          </p:cNvPr>
          <p:cNvSpPr>
            <a:spLocks noChangeAspect="1"/>
          </p:cNvSpPr>
          <p:nvPr userDrawn="1"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38">
            <a:extLst>
              <a:ext uri="{FF2B5EF4-FFF2-40B4-BE49-F238E27FC236}">
                <a16:creationId xmlns:a16="http://schemas.microsoft.com/office/drawing/2014/main" id="{5C5F6E48-4C0B-4D2B-818B-1BE457F59527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39">
            <a:extLst>
              <a:ext uri="{FF2B5EF4-FFF2-40B4-BE49-F238E27FC236}">
                <a16:creationId xmlns:a16="http://schemas.microsoft.com/office/drawing/2014/main" id="{F0242E9B-645C-96CC-D772-EBBC66A77DC7}"/>
              </a:ext>
            </a:extLst>
          </p:cNvPr>
          <p:cNvSpPr>
            <a:spLocks noChangeAspect="1"/>
          </p:cNvSpPr>
          <p:nvPr userDrawn="1"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15F3DB76-1DE5-8BE7-25A6-D29A673816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038" y="6002256"/>
            <a:ext cx="2246722" cy="46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utan bild - utan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2024-09-30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4" name="Graphic 28">
            <a:extLst>
              <a:ext uri="{FF2B5EF4-FFF2-40B4-BE49-F238E27FC236}">
                <a16:creationId xmlns:a16="http://schemas.microsoft.com/office/drawing/2014/main" id="{BB51B449-2513-B8F3-2B63-E71100F978A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5" name="Freeform: Shape 30">
              <a:extLst>
                <a:ext uri="{FF2B5EF4-FFF2-40B4-BE49-F238E27FC236}">
                  <a16:creationId xmlns:a16="http://schemas.microsoft.com/office/drawing/2014/main" id="{CF300A9A-17BC-D773-8918-887CEF4026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id="{1D7FFA80-56C3-4ADD-DF3C-C90E7D53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2">
              <a:extLst>
                <a:ext uri="{FF2B5EF4-FFF2-40B4-BE49-F238E27FC236}">
                  <a16:creationId xmlns:a16="http://schemas.microsoft.com/office/drawing/2014/main" id="{69FE296A-0031-81BC-6089-2A24FC515C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3">
              <a:extLst>
                <a:ext uri="{FF2B5EF4-FFF2-40B4-BE49-F238E27FC236}">
                  <a16:creationId xmlns:a16="http://schemas.microsoft.com/office/drawing/2014/main" id="{004E38EF-08B8-7AAB-45C8-0F4D1AAC55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">
              <a:extLst>
                <a:ext uri="{FF2B5EF4-FFF2-40B4-BE49-F238E27FC236}">
                  <a16:creationId xmlns:a16="http://schemas.microsoft.com/office/drawing/2014/main" id="{1C775D9D-4C6A-8975-C972-8816C73BD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">
              <a:extLst>
                <a:ext uri="{FF2B5EF4-FFF2-40B4-BE49-F238E27FC236}">
                  <a16:creationId xmlns:a16="http://schemas.microsoft.com/office/drawing/2014/main" id="{D75E7932-0FB6-64F2-B35F-AABC08F908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6">
              <a:extLst>
                <a:ext uri="{FF2B5EF4-FFF2-40B4-BE49-F238E27FC236}">
                  <a16:creationId xmlns:a16="http://schemas.microsoft.com/office/drawing/2014/main" id="{57FB1F63-CCE2-273B-C40B-56152D202E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7">
              <a:extLst>
                <a:ext uri="{FF2B5EF4-FFF2-40B4-BE49-F238E27FC236}">
                  <a16:creationId xmlns:a16="http://schemas.microsoft.com/office/drawing/2014/main" id="{014EC904-A4EA-3DEA-B024-5DC5F02EE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8">
              <a:extLst>
                <a:ext uri="{FF2B5EF4-FFF2-40B4-BE49-F238E27FC236}">
                  <a16:creationId xmlns:a16="http://schemas.microsoft.com/office/drawing/2014/main" id="{2D575801-093F-FE1B-1D2F-A91174798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287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 - utan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2024-09-30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2ACE7E74-CDF2-8E7F-0785-3738B875A2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" name="Freeform: Shape 32">
            <a:extLst>
              <a:ext uri="{FF2B5EF4-FFF2-40B4-BE49-F238E27FC236}">
                <a16:creationId xmlns:a16="http://schemas.microsoft.com/office/drawing/2014/main" id="{FCA1630E-4FA1-813B-6FB5-6B8EA29DFC23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33">
            <a:extLst>
              <a:ext uri="{FF2B5EF4-FFF2-40B4-BE49-F238E27FC236}">
                <a16:creationId xmlns:a16="http://schemas.microsoft.com/office/drawing/2014/main" id="{2B03F9E4-CBF3-3FAD-7A8C-30005A1801FA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34">
            <a:extLst>
              <a:ext uri="{FF2B5EF4-FFF2-40B4-BE49-F238E27FC236}">
                <a16:creationId xmlns:a16="http://schemas.microsoft.com/office/drawing/2014/main" id="{DAB90BBB-7589-BC25-6C27-BE15CF7BF058}"/>
              </a:ext>
            </a:extLst>
          </p:cNvPr>
          <p:cNvSpPr>
            <a:spLocks noChangeAspect="1"/>
          </p:cNvSpPr>
          <p:nvPr userDrawn="1"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35">
            <a:extLst>
              <a:ext uri="{FF2B5EF4-FFF2-40B4-BE49-F238E27FC236}">
                <a16:creationId xmlns:a16="http://schemas.microsoft.com/office/drawing/2014/main" id="{820856E7-20FE-6D95-61A0-CC38B82FEDE0}"/>
              </a:ext>
            </a:extLst>
          </p:cNvPr>
          <p:cNvSpPr>
            <a:spLocks noChangeAspect="1"/>
          </p:cNvSpPr>
          <p:nvPr userDrawn="1"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36">
            <a:extLst>
              <a:ext uri="{FF2B5EF4-FFF2-40B4-BE49-F238E27FC236}">
                <a16:creationId xmlns:a16="http://schemas.microsoft.com/office/drawing/2014/main" id="{125799E2-37F2-0C3F-51A3-D071A013E705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37">
            <a:extLst>
              <a:ext uri="{FF2B5EF4-FFF2-40B4-BE49-F238E27FC236}">
                <a16:creationId xmlns:a16="http://schemas.microsoft.com/office/drawing/2014/main" id="{6EEA36D4-6C11-D52A-A47F-18E40D0C6847}"/>
              </a:ext>
            </a:extLst>
          </p:cNvPr>
          <p:cNvSpPr>
            <a:spLocks noChangeAspect="1"/>
          </p:cNvSpPr>
          <p:nvPr userDrawn="1"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38">
            <a:extLst>
              <a:ext uri="{FF2B5EF4-FFF2-40B4-BE49-F238E27FC236}">
                <a16:creationId xmlns:a16="http://schemas.microsoft.com/office/drawing/2014/main" id="{5C5F6E48-4C0B-4D2B-818B-1BE457F59527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39">
            <a:extLst>
              <a:ext uri="{FF2B5EF4-FFF2-40B4-BE49-F238E27FC236}">
                <a16:creationId xmlns:a16="http://schemas.microsoft.com/office/drawing/2014/main" id="{F0242E9B-645C-96CC-D772-EBBC66A77DC7}"/>
              </a:ext>
            </a:extLst>
          </p:cNvPr>
          <p:cNvSpPr>
            <a:spLocks noChangeAspect="1"/>
          </p:cNvSpPr>
          <p:nvPr userDrawn="1"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89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2741" y="722216"/>
            <a:ext cx="8840276" cy="1147224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4080" y="2113722"/>
            <a:ext cx="884893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2024-09-30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5C417587-585B-3553-7B4B-03B7FC05F2F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5" name="Freeform: Shape 14">
              <a:extLst>
                <a:ext uri="{FF2B5EF4-FFF2-40B4-BE49-F238E27FC236}">
                  <a16:creationId xmlns:a16="http://schemas.microsoft.com/office/drawing/2014/main" id="{B0344151-8CCE-0681-53A0-38C6286C45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175F8EDF-FDD3-5430-466D-9FDBD7CCA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B351A889-3BB9-FF21-B1DF-61E7A92EC0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A95B309E-D263-11E8-9807-1C7D2CFE7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2024-09-30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2739" y="425716"/>
            <a:ext cx="5537974" cy="1433564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3920" y="2113722"/>
            <a:ext cx="554736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 11">
            <a:extLst>
              <a:ext uri="{FF2B5EF4-FFF2-40B4-BE49-F238E27FC236}">
                <a16:creationId xmlns:a16="http://schemas.microsoft.com/office/drawing/2014/main" id="{1FA5C84F-C4B8-CEC1-3555-41A99D993A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2024-09-30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bild 4">
            <a:extLst>
              <a:ext uri="{FF2B5EF4-FFF2-40B4-BE49-F238E27FC236}">
                <a16:creationId xmlns:a16="http://schemas.microsoft.com/office/drawing/2014/main" id="{DCC3B870-75C4-56B4-5593-0D8B71AFE9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2024-09-30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466356"/>
            <a:ext cx="10352617" cy="13726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4663" y="2105660"/>
            <a:ext cx="10352617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2024-09-30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62" r:id="rId3"/>
    <p:sldLayoutId id="2147483663" r:id="rId4"/>
    <p:sldLayoutId id="2147483650" r:id="rId5"/>
    <p:sldLayoutId id="2147483651" r:id="rId6"/>
    <p:sldLayoutId id="2147483652" r:id="rId7"/>
    <p:sldLayoutId id="2147483661" r:id="rId8"/>
    <p:sldLayoutId id="2147483655" r:id="rId9"/>
    <p:sldLayoutId id="2147483659" r:id="rId10"/>
    <p:sldLayoutId id="2147483660" r:id="rId11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1360F77-1848-2631-532A-D2C3B913E5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539563"/>
          </a:xfrm>
          <a:solidFill>
            <a:srgbClr val="D1C4E9"/>
          </a:solidFill>
        </p:spPr>
        <p:txBody>
          <a:bodyPr/>
          <a:lstStyle/>
          <a:p>
            <a:endParaRPr lang="sv-SE"/>
          </a:p>
        </p:txBody>
      </p:sp>
      <p:pic>
        <p:nvPicPr>
          <p:cNvPr id="8" name="Platshållare för innehåll 8">
            <a:extLst>
              <a:ext uri="{FF2B5EF4-FFF2-40B4-BE49-F238E27FC236}">
                <a16:creationId xmlns:a16="http://schemas.microsoft.com/office/drawing/2014/main" id="{24130DAD-B674-47E8-1B7B-02AEA2767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22" y="5882640"/>
            <a:ext cx="2727612" cy="487681"/>
          </a:xfrm>
          <a:prstGeom prst="rect">
            <a:avLst/>
          </a:prstGeom>
          <a:ln>
            <a:solidFill>
              <a:srgbClr val="D1C4E9"/>
            </a:solidFill>
          </a:ln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4CB227BF-EAD3-00CA-F21C-6CB57417F9BE}"/>
              </a:ext>
            </a:extLst>
          </p:cNvPr>
          <p:cNvSpPr txBox="1"/>
          <p:nvPr/>
        </p:nvSpPr>
        <p:spPr>
          <a:xfrm>
            <a:off x="7053697" y="5915140"/>
            <a:ext cx="4230881" cy="538609"/>
          </a:xfrm>
          <a:prstGeom prst="rect">
            <a:avLst/>
          </a:prstGeom>
          <a:noFill/>
        </p:spPr>
        <p:txBody>
          <a:bodyPr wrap="square" bIns="0" anchor="b" anchorCtr="0">
            <a:spAutoFit/>
          </a:bodyPr>
          <a:lstStyle/>
          <a:p>
            <a:pPr marR="0" algn="r" rtl="0"/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VKV – Västra Götalandsregionens </a:t>
            </a:r>
            <a:b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</a:br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kompetenscentrum om våld i nära relationer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166D7C7-7CA7-F582-03D5-1B0A6B0D7658}"/>
              </a:ext>
            </a:extLst>
          </p:cNvPr>
          <p:cNvSpPr txBox="1"/>
          <p:nvPr/>
        </p:nvSpPr>
        <p:spPr>
          <a:xfrm>
            <a:off x="449179" y="648099"/>
            <a:ext cx="11325726" cy="5647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sv-SE" sz="6600" b="1" dirty="0">
                <a:latin typeface="VGR Sans" pitchFamily="50" charset="0"/>
              </a:rPr>
              <a:t>Våld kan vara att:</a:t>
            </a:r>
          </a:p>
          <a:p>
            <a:pPr algn="ctr">
              <a:lnSpc>
                <a:spcPct val="130000"/>
              </a:lnSpc>
            </a:pPr>
            <a:r>
              <a:rPr lang="sv-SE" sz="4400" b="1" dirty="0">
                <a:latin typeface="VGR Sans" pitchFamily="50" charset="0"/>
              </a:rPr>
              <a:t>Hota, nedvärdera, knuffa, kasta saker, slå, </a:t>
            </a:r>
            <a:br>
              <a:rPr lang="sv-SE" sz="4400" b="1" dirty="0">
                <a:latin typeface="VGR Sans" pitchFamily="50" charset="0"/>
              </a:rPr>
            </a:br>
            <a:r>
              <a:rPr lang="sv-SE" sz="4400" b="1" dirty="0">
                <a:latin typeface="VGR Sans" pitchFamily="50" charset="0"/>
              </a:rPr>
              <a:t>ta stryptag, kontrollera och pressa någon </a:t>
            </a:r>
            <a:br>
              <a:rPr lang="sv-SE" sz="4400" b="1" dirty="0">
                <a:latin typeface="VGR Sans" pitchFamily="50" charset="0"/>
              </a:rPr>
            </a:br>
            <a:r>
              <a:rPr lang="sv-SE" sz="4400" b="1" dirty="0">
                <a:latin typeface="VGR Sans" pitchFamily="50" charset="0"/>
              </a:rPr>
              <a:t>till sexuella handlingar.</a:t>
            </a:r>
          </a:p>
          <a:p>
            <a:pPr algn="l">
              <a:lnSpc>
                <a:spcPct val="130000"/>
              </a:lnSpc>
            </a:pPr>
            <a:endParaRPr lang="sv-SE" sz="4400" b="1" dirty="0">
              <a:latin typeface="VGR Sans" pitchFamily="50" charset="0"/>
            </a:endParaRPr>
          </a:p>
          <a:p>
            <a:pPr algn="l">
              <a:lnSpc>
                <a:spcPct val="130000"/>
              </a:lnSpc>
            </a:pPr>
            <a:endParaRPr lang="sv-SE" sz="4400" b="1" dirty="0">
              <a:latin typeface="VGR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89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77"/>
    </mc:Choice>
    <mc:Fallback xmlns="">
      <p:transition spd="slow" advTm="877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1360F77-1848-2631-532A-D2C3B913E5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539563"/>
          </a:xfrm>
          <a:solidFill>
            <a:srgbClr val="FECCBF"/>
          </a:solidFill>
        </p:spPr>
        <p:txBody>
          <a:bodyPr/>
          <a:lstStyle/>
          <a:p>
            <a:endParaRPr lang="sv-SE" dirty="0"/>
          </a:p>
        </p:txBody>
      </p:sp>
      <p:pic>
        <p:nvPicPr>
          <p:cNvPr id="8" name="Platshållare för innehåll 8">
            <a:extLst>
              <a:ext uri="{FF2B5EF4-FFF2-40B4-BE49-F238E27FC236}">
                <a16:creationId xmlns:a16="http://schemas.microsoft.com/office/drawing/2014/main" id="{24130DAD-B674-47E8-1B7B-02AEA2767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22" y="5882640"/>
            <a:ext cx="2727612" cy="487681"/>
          </a:xfrm>
          <a:prstGeom prst="rect">
            <a:avLst/>
          </a:prstGeom>
          <a:ln>
            <a:solidFill>
              <a:srgbClr val="D1C4E9"/>
            </a:solidFill>
          </a:ln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4CB227BF-EAD3-00CA-F21C-6CB57417F9BE}"/>
              </a:ext>
            </a:extLst>
          </p:cNvPr>
          <p:cNvSpPr txBox="1"/>
          <p:nvPr/>
        </p:nvSpPr>
        <p:spPr>
          <a:xfrm>
            <a:off x="7053697" y="5915140"/>
            <a:ext cx="4230881" cy="538609"/>
          </a:xfrm>
          <a:prstGeom prst="rect">
            <a:avLst/>
          </a:prstGeom>
          <a:noFill/>
        </p:spPr>
        <p:txBody>
          <a:bodyPr wrap="square" bIns="0" anchor="b" anchorCtr="0">
            <a:spAutoFit/>
          </a:bodyPr>
          <a:lstStyle/>
          <a:p>
            <a:pPr marR="0" algn="r" rtl="0"/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VKV – Västra Götalandsregionens </a:t>
            </a:r>
            <a:b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</a:br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kompetenscentrum om våld i nära relationer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166D7C7-7CA7-F582-03D5-1B0A6B0D7658}"/>
              </a:ext>
            </a:extLst>
          </p:cNvPr>
          <p:cNvSpPr txBox="1"/>
          <p:nvPr/>
        </p:nvSpPr>
        <p:spPr>
          <a:xfrm>
            <a:off x="449179" y="696225"/>
            <a:ext cx="11325726" cy="5647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sv-SE" sz="6600" b="1" dirty="0">
                <a:latin typeface="VGR Sans" pitchFamily="50" charset="0"/>
              </a:rPr>
              <a:t>Våld kan leda till:</a:t>
            </a:r>
          </a:p>
          <a:p>
            <a:pPr algn="ctr">
              <a:lnSpc>
                <a:spcPct val="130000"/>
              </a:lnSpc>
            </a:pPr>
            <a:r>
              <a:rPr lang="sv-SE" sz="4400" b="1" dirty="0">
                <a:latin typeface="VGR Sans" pitchFamily="50" charset="0"/>
              </a:rPr>
              <a:t>Stress, trötthet, magont, smärta, </a:t>
            </a:r>
            <a:br>
              <a:rPr lang="sv-SE" sz="4400" b="1" dirty="0">
                <a:latin typeface="VGR Sans" pitchFamily="50" charset="0"/>
              </a:rPr>
            </a:br>
            <a:r>
              <a:rPr lang="sv-SE" sz="4400" b="1" dirty="0">
                <a:latin typeface="VGR Sans" pitchFamily="50" charset="0"/>
              </a:rPr>
              <a:t>oro, ångest, nedstämdhet, ensamhet </a:t>
            </a:r>
            <a:br>
              <a:rPr lang="sv-SE" sz="4400" b="1" dirty="0">
                <a:latin typeface="VGR Sans" pitchFamily="50" charset="0"/>
              </a:rPr>
            </a:br>
            <a:r>
              <a:rPr lang="sv-SE" sz="4400" b="1" dirty="0">
                <a:latin typeface="VGR Sans" pitchFamily="50" charset="0"/>
              </a:rPr>
              <a:t>och hjärtklappning.</a:t>
            </a:r>
          </a:p>
          <a:p>
            <a:pPr algn="l">
              <a:lnSpc>
                <a:spcPct val="130000"/>
              </a:lnSpc>
            </a:pPr>
            <a:endParaRPr lang="sv-SE" sz="4400" b="1" dirty="0">
              <a:latin typeface="VGR Sans" pitchFamily="50" charset="0"/>
            </a:endParaRPr>
          </a:p>
          <a:p>
            <a:pPr algn="l">
              <a:lnSpc>
                <a:spcPct val="130000"/>
              </a:lnSpc>
            </a:pPr>
            <a:endParaRPr lang="sv-SE" sz="4400" b="1" dirty="0">
              <a:latin typeface="VGR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70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29"/>
    </mc:Choice>
    <mc:Fallback xmlns="">
      <p:transition spd="slow" advTm="902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880940C7-901C-7325-B9C6-4AB6EEF8B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" y="2765540"/>
            <a:ext cx="12192000" cy="553516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495B9E70-2142-3ECD-286C-ADF0400C10AD}"/>
              </a:ext>
            </a:extLst>
          </p:cNvPr>
          <p:cNvSpPr/>
          <p:nvPr/>
        </p:nvSpPr>
        <p:spPr>
          <a:xfrm>
            <a:off x="0" y="5546376"/>
            <a:ext cx="12192000" cy="1808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bild 2">
            <a:extLst>
              <a:ext uri="{FF2B5EF4-FFF2-40B4-BE49-F238E27FC236}">
                <a16:creationId xmlns:a16="http://schemas.microsoft.com/office/drawing/2014/main" id="{34F04FD5-5319-3529-2A16-DB23C9508B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2774023"/>
            <a:ext cx="12192000" cy="5539563"/>
          </a:xfrm>
          <a:solidFill>
            <a:srgbClr val="C0EEC2"/>
          </a:solidFill>
        </p:spPr>
        <p:txBody>
          <a:bodyPr/>
          <a:lstStyle/>
          <a:p>
            <a:endParaRPr lang="sv-SE" dirty="0"/>
          </a:p>
        </p:txBody>
      </p:sp>
      <p:pic>
        <p:nvPicPr>
          <p:cNvPr id="8" name="Platshållare för innehåll 8">
            <a:extLst>
              <a:ext uri="{FF2B5EF4-FFF2-40B4-BE49-F238E27FC236}">
                <a16:creationId xmlns:a16="http://schemas.microsoft.com/office/drawing/2014/main" id="{24130DAD-B674-47E8-1B7B-02AEA2767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22" y="5882640"/>
            <a:ext cx="2727612" cy="487681"/>
          </a:xfrm>
          <a:prstGeom prst="rect">
            <a:avLst/>
          </a:prstGeom>
          <a:ln>
            <a:solidFill>
              <a:srgbClr val="D1C4E9"/>
            </a:solidFill>
          </a:ln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4CB227BF-EAD3-00CA-F21C-6CB57417F9BE}"/>
              </a:ext>
            </a:extLst>
          </p:cNvPr>
          <p:cNvSpPr txBox="1"/>
          <p:nvPr/>
        </p:nvSpPr>
        <p:spPr>
          <a:xfrm>
            <a:off x="7053697" y="5915140"/>
            <a:ext cx="4230881" cy="538609"/>
          </a:xfrm>
          <a:prstGeom prst="rect">
            <a:avLst/>
          </a:prstGeom>
          <a:noFill/>
        </p:spPr>
        <p:txBody>
          <a:bodyPr wrap="square" bIns="0" anchor="b" anchorCtr="0">
            <a:spAutoFit/>
          </a:bodyPr>
          <a:lstStyle/>
          <a:p>
            <a:pPr marR="0" algn="r" rtl="0"/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VKV – Västra Götalandsregionens </a:t>
            </a:r>
            <a:b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</a:br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kompetenscentrum om våld i nära relationer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166D7C7-7CA7-F582-03D5-1B0A6B0D7658}"/>
              </a:ext>
            </a:extLst>
          </p:cNvPr>
          <p:cNvSpPr txBox="1"/>
          <p:nvPr/>
        </p:nvSpPr>
        <p:spPr>
          <a:xfrm>
            <a:off x="433137" y="251851"/>
            <a:ext cx="11325726" cy="320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sv-SE" sz="6600" b="1" dirty="0">
                <a:latin typeface="VGR Sans" pitchFamily="50" charset="0"/>
              </a:rPr>
              <a:t>Gör någon närstående dig illa?</a:t>
            </a:r>
          </a:p>
          <a:p>
            <a:pPr algn="ctr">
              <a:lnSpc>
                <a:spcPct val="130000"/>
              </a:lnSpc>
            </a:pPr>
            <a:r>
              <a:rPr lang="sv-SE" sz="5400" b="1" dirty="0">
                <a:latin typeface="VGR Sans" pitchFamily="50" charset="0"/>
              </a:rPr>
              <a:t>Det finns hjälp att få.</a:t>
            </a:r>
          </a:p>
          <a:p>
            <a:pPr algn="l">
              <a:lnSpc>
                <a:spcPct val="130000"/>
              </a:lnSpc>
            </a:pPr>
            <a:endParaRPr lang="sv-SE" sz="4400" b="1" dirty="0">
              <a:latin typeface="VGR Sans" pitchFamily="50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BFC5776-A27D-F3E3-5E2A-9DABD7D144C7}"/>
              </a:ext>
            </a:extLst>
          </p:cNvPr>
          <p:cNvSpPr txBox="1"/>
          <p:nvPr/>
        </p:nvSpPr>
        <p:spPr>
          <a:xfrm>
            <a:off x="433137" y="2928841"/>
            <a:ext cx="11325725" cy="2718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sv-SE" sz="4000" b="1" dirty="0">
                <a:latin typeface="VGR Sans" pitchFamily="50" charset="0"/>
              </a:rPr>
              <a:t>Kvinnofridslinjen, 020-50 50 50</a:t>
            </a:r>
          </a:p>
          <a:p>
            <a:pPr algn="ctr">
              <a:lnSpc>
                <a:spcPct val="130000"/>
              </a:lnSpc>
            </a:pPr>
            <a:r>
              <a:rPr lang="sv-SE" sz="4000" b="1" dirty="0">
                <a:latin typeface="VGR Sans" pitchFamily="50" charset="0"/>
              </a:rPr>
              <a:t>Stödlinjen för män, 020-80 80 80</a:t>
            </a:r>
          </a:p>
          <a:p>
            <a:pPr algn="ctr">
              <a:lnSpc>
                <a:spcPct val="130000"/>
              </a:lnSpc>
            </a:pPr>
            <a:r>
              <a:rPr lang="sv-SE" sz="4000" b="1" dirty="0">
                <a:latin typeface="VGR Sans" pitchFamily="50" charset="0"/>
              </a:rPr>
              <a:t>Stödlinjen för transpersoner, 020-55 00 00 </a:t>
            </a:r>
          </a:p>
          <a:p>
            <a:pPr algn="l">
              <a:lnSpc>
                <a:spcPct val="130000"/>
              </a:lnSpc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857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73"/>
    </mc:Choice>
    <mc:Fallback xmlns="">
      <p:transition spd="slow" advTm="907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8E36357-D5EA-D4DF-52B9-928C03120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2802896"/>
            <a:ext cx="12192000" cy="554126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2344207-CE23-6008-11CB-F57C76C66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555336"/>
            <a:ext cx="12192000" cy="1804416"/>
          </a:xfrm>
          <a:prstGeom prst="rect">
            <a:avLst/>
          </a:prstGeom>
        </p:spPr>
      </p:pic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1360F77-1848-2631-532A-D2C3B913E5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2736667"/>
            <a:ext cx="12192000" cy="5539563"/>
          </a:xfrm>
          <a:solidFill>
            <a:srgbClr val="B3EBF2"/>
          </a:solidFill>
        </p:spPr>
        <p:txBody>
          <a:bodyPr/>
          <a:lstStyle/>
          <a:p>
            <a:endParaRPr lang="sv-SE" dirty="0"/>
          </a:p>
        </p:txBody>
      </p:sp>
      <p:pic>
        <p:nvPicPr>
          <p:cNvPr id="8" name="Platshållare för innehåll 8">
            <a:extLst>
              <a:ext uri="{FF2B5EF4-FFF2-40B4-BE49-F238E27FC236}">
                <a16:creationId xmlns:a16="http://schemas.microsoft.com/office/drawing/2014/main" id="{24130DAD-B674-47E8-1B7B-02AEA2767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22" y="5882640"/>
            <a:ext cx="2727612" cy="487681"/>
          </a:xfrm>
          <a:prstGeom prst="rect">
            <a:avLst/>
          </a:prstGeom>
          <a:ln>
            <a:solidFill>
              <a:srgbClr val="D1C4E9"/>
            </a:solidFill>
          </a:ln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4CB227BF-EAD3-00CA-F21C-6CB57417F9BE}"/>
              </a:ext>
            </a:extLst>
          </p:cNvPr>
          <p:cNvSpPr txBox="1"/>
          <p:nvPr/>
        </p:nvSpPr>
        <p:spPr>
          <a:xfrm>
            <a:off x="7053697" y="5915140"/>
            <a:ext cx="4230881" cy="538609"/>
          </a:xfrm>
          <a:prstGeom prst="rect">
            <a:avLst/>
          </a:prstGeom>
          <a:noFill/>
        </p:spPr>
        <p:txBody>
          <a:bodyPr wrap="square" bIns="0" anchor="b" anchorCtr="0">
            <a:spAutoFit/>
          </a:bodyPr>
          <a:lstStyle/>
          <a:p>
            <a:pPr marR="0" algn="r" rtl="0"/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VKV – Västra Götalandsregionens </a:t>
            </a:r>
            <a:b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</a:br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kompetenscentrum om våld i nära relationer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166D7C7-7CA7-F582-03D5-1B0A6B0D7658}"/>
              </a:ext>
            </a:extLst>
          </p:cNvPr>
          <p:cNvSpPr txBox="1"/>
          <p:nvPr/>
        </p:nvSpPr>
        <p:spPr>
          <a:xfrm>
            <a:off x="449179" y="276419"/>
            <a:ext cx="11325726" cy="320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sv-SE" sz="6600" b="1" dirty="0">
                <a:latin typeface="VGR Sans" pitchFamily="50" charset="0"/>
              </a:rPr>
              <a:t>Du har rätt att känna dig trygg.</a:t>
            </a:r>
          </a:p>
          <a:p>
            <a:pPr algn="ctr">
              <a:lnSpc>
                <a:spcPct val="130000"/>
              </a:lnSpc>
            </a:pPr>
            <a:r>
              <a:rPr lang="sv-SE" sz="5400" b="1" dirty="0">
                <a:latin typeface="VGR Sans" pitchFamily="50" charset="0"/>
              </a:rPr>
              <a:t>Det finns hjälp att få.</a:t>
            </a:r>
          </a:p>
          <a:p>
            <a:pPr algn="l">
              <a:lnSpc>
                <a:spcPct val="130000"/>
              </a:lnSpc>
            </a:pPr>
            <a:endParaRPr lang="sv-SE" sz="4400" b="1" dirty="0">
              <a:latin typeface="VGR Sans" pitchFamily="50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BFC5776-A27D-F3E3-5E2A-9DABD7D144C7}"/>
              </a:ext>
            </a:extLst>
          </p:cNvPr>
          <p:cNvSpPr txBox="1"/>
          <p:nvPr/>
        </p:nvSpPr>
        <p:spPr>
          <a:xfrm>
            <a:off x="434257" y="2917557"/>
            <a:ext cx="11325725" cy="2718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sv-SE" sz="4000" b="1" dirty="0">
                <a:latin typeface="VGR Sans" pitchFamily="50" charset="0"/>
              </a:rPr>
              <a:t>Ungarelationer.se</a:t>
            </a:r>
          </a:p>
          <a:p>
            <a:pPr algn="ctr">
              <a:lnSpc>
                <a:spcPct val="130000"/>
              </a:lnSpc>
            </a:pPr>
            <a:r>
              <a:rPr lang="sv-SE" sz="4000" b="1" dirty="0">
                <a:latin typeface="VGR Sans" pitchFamily="50" charset="0"/>
              </a:rPr>
              <a:t>BRIS, 116 111</a:t>
            </a:r>
          </a:p>
          <a:p>
            <a:pPr algn="ctr">
              <a:lnSpc>
                <a:spcPct val="130000"/>
              </a:lnSpc>
            </a:pPr>
            <a:r>
              <a:rPr lang="sv-SE" sz="4000" b="1" dirty="0">
                <a:latin typeface="VGR Sans" pitchFamily="50" charset="0"/>
              </a:rPr>
              <a:t>GAPF, 070-000 93 28</a:t>
            </a:r>
          </a:p>
          <a:p>
            <a:pPr algn="l">
              <a:lnSpc>
                <a:spcPct val="130000"/>
              </a:lnSpc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79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32"/>
    </mc:Choice>
    <mc:Fallback xmlns="">
      <p:transition spd="slow" advTm="903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1360F77-1848-2631-532A-D2C3B913E5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539563"/>
          </a:xfrm>
          <a:solidFill>
            <a:srgbClr val="F7BBD0"/>
          </a:solidFill>
        </p:spPr>
        <p:txBody>
          <a:bodyPr/>
          <a:lstStyle/>
          <a:p>
            <a:endParaRPr lang="sv-SE" dirty="0"/>
          </a:p>
        </p:txBody>
      </p:sp>
      <p:pic>
        <p:nvPicPr>
          <p:cNvPr id="8" name="Platshållare för innehåll 8">
            <a:extLst>
              <a:ext uri="{FF2B5EF4-FFF2-40B4-BE49-F238E27FC236}">
                <a16:creationId xmlns:a16="http://schemas.microsoft.com/office/drawing/2014/main" id="{24130DAD-B674-47E8-1B7B-02AEA2767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22" y="5882640"/>
            <a:ext cx="2727612" cy="487681"/>
          </a:xfrm>
          <a:prstGeom prst="rect">
            <a:avLst/>
          </a:prstGeom>
          <a:ln>
            <a:solidFill>
              <a:srgbClr val="D1C4E9"/>
            </a:solidFill>
          </a:ln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4CB227BF-EAD3-00CA-F21C-6CB57417F9BE}"/>
              </a:ext>
            </a:extLst>
          </p:cNvPr>
          <p:cNvSpPr txBox="1"/>
          <p:nvPr/>
        </p:nvSpPr>
        <p:spPr>
          <a:xfrm>
            <a:off x="7053697" y="5915140"/>
            <a:ext cx="4230881" cy="538609"/>
          </a:xfrm>
          <a:prstGeom prst="rect">
            <a:avLst/>
          </a:prstGeom>
          <a:noFill/>
        </p:spPr>
        <p:txBody>
          <a:bodyPr wrap="square" bIns="0" anchor="b" anchorCtr="0">
            <a:spAutoFit/>
          </a:bodyPr>
          <a:lstStyle/>
          <a:p>
            <a:pPr marR="0" algn="r" rtl="0"/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VKV – Västra Götalandsregionens </a:t>
            </a:r>
            <a:b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</a:br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kompetenscentrum om våld i nära relationer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166D7C7-7CA7-F582-03D5-1B0A6B0D7658}"/>
              </a:ext>
            </a:extLst>
          </p:cNvPr>
          <p:cNvSpPr txBox="1"/>
          <p:nvPr/>
        </p:nvSpPr>
        <p:spPr>
          <a:xfrm>
            <a:off x="449179" y="696225"/>
            <a:ext cx="11325726" cy="49676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sv-SE" sz="6600" b="1" dirty="0">
                <a:latin typeface="VGR Sans" pitchFamily="50" charset="0"/>
              </a:rPr>
              <a:t>Känner du dig otrygg hemma?</a:t>
            </a:r>
          </a:p>
          <a:p>
            <a:pPr algn="ctr">
              <a:lnSpc>
                <a:spcPct val="130000"/>
              </a:lnSpc>
            </a:pPr>
            <a:br>
              <a:rPr lang="sv-SE" sz="4400" b="1" dirty="0">
                <a:latin typeface="VGR Sans" pitchFamily="50" charset="0"/>
              </a:rPr>
            </a:br>
            <a:r>
              <a:rPr lang="sv-SE" sz="5400" b="1" dirty="0">
                <a:latin typeface="VGR Sans" pitchFamily="50" charset="0"/>
              </a:rPr>
              <a:t>Prata med personalen.</a:t>
            </a:r>
          </a:p>
          <a:p>
            <a:pPr algn="l">
              <a:lnSpc>
                <a:spcPct val="130000"/>
              </a:lnSpc>
            </a:pPr>
            <a:endParaRPr lang="sv-SE" sz="4400" b="1" dirty="0">
              <a:latin typeface="VGR Sans" pitchFamily="50" charset="0"/>
            </a:endParaRPr>
          </a:p>
          <a:p>
            <a:pPr algn="l">
              <a:lnSpc>
                <a:spcPct val="130000"/>
              </a:lnSpc>
            </a:pPr>
            <a:endParaRPr lang="sv-SE" sz="4400" b="1" dirty="0">
              <a:latin typeface="VGR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0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29"/>
    </mc:Choice>
    <mc:Fallback xmlns="">
      <p:transition spd="slow" advTm="902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3264A2B6-A783-60C5-F57E-D7EA56990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" y="3887578"/>
            <a:ext cx="12192000" cy="554126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E066D7D-9EA4-CAE7-6A37-89A85239C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5551541"/>
            <a:ext cx="12192000" cy="1804416"/>
          </a:xfrm>
          <a:prstGeom prst="rect">
            <a:avLst/>
          </a:prstGeom>
        </p:spPr>
      </p:pic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1360F77-1848-2631-532A-D2C3B913E5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651985"/>
            <a:ext cx="12192000" cy="5539563"/>
          </a:xfrm>
          <a:solidFill>
            <a:srgbClr val="FFECB3"/>
          </a:solidFill>
        </p:spPr>
        <p:txBody>
          <a:bodyPr/>
          <a:lstStyle/>
          <a:p>
            <a:endParaRPr lang="sv-SE" dirty="0"/>
          </a:p>
        </p:txBody>
      </p:sp>
      <p:pic>
        <p:nvPicPr>
          <p:cNvPr id="8" name="Platshållare för innehåll 8">
            <a:extLst>
              <a:ext uri="{FF2B5EF4-FFF2-40B4-BE49-F238E27FC236}">
                <a16:creationId xmlns:a16="http://schemas.microsoft.com/office/drawing/2014/main" id="{24130DAD-B674-47E8-1B7B-02AEA2767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22" y="5882640"/>
            <a:ext cx="2727612" cy="487681"/>
          </a:xfrm>
          <a:prstGeom prst="rect">
            <a:avLst/>
          </a:prstGeom>
          <a:ln>
            <a:solidFill>
              <a:srgbClr val="D1C4E9"/>
            </a:solidFill>
          </a:ln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4CB227BF-EAD3-00CA-F21C-6CB57417F9BE}"/>
              </a:ext>
            </a:extLst>
          </p:cNvPr>
          <p:cNvSpPr txBox="1"/>
          <p:nvPr/>
        </p:nvSpPr>
        <p:spPr>
          <a:xfrm>
            <a:off x="7053697" y="5915140"/>
            <a:ext cx="4230881" cy="538609"/>
          </a:xfrm>
          <a:prstGeom prst="rect">
            <a:avLst/>
          </a:prstGeom>
          <a:noFill/>
        </p:spPr>
        <p:txBody>
          <a:bodyPr wrap="square" bIns="0" anchor="b" anchorCtr="0">
            <a:spAutoFit/>
          </a:bodyPr>
          <a:lstStyle/>
          <a:p>
            <a:pPr marR="0" algn="r" rtl="0"/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VKV – Västra Götalandsregionens </a:t>
            </a:r>
            <a:b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</a:br>
            <a:r>
              <a:rPr lang="sv-SE" sz="2400" b="0" i="0" u="none" strike="noStrike" baseline="30000" dirty="0">
                <a:solidFill>
                  <a:srgbClr val="000000"/>
                </a:solidFill>
                <a:latin typeface="VGR Sans" pitchFamily="50" charset="0"/>
              </a:rPr>
              <a:t>kompetenscentrum om våld i nära relationer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166D7C7-7CA7-F582-03D5-1B0A6B0D7658}"/>
              </a:ext>
            </a:extLst>
          </p:cNvPr>
          <p:cNvSpPr txBox="1"/>
          <p:nvPr/>
        </p:nvSpPr>
        <p:spPr>
          <a:xfrm>
            <a:off x="290511" y="454135"/>
            <a:ext cx="11610976" cy="39950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sz="6600" b="1" dirty="0">
                <a:latin typeface="VGR Sans" pitchFamily="50" charset="0"/>
              </a:rPr>
              <a:t>Ställer din ilska till </a:t>
            </a:r>
          </a:p>
          <a:p>
            <a:pPr algn="ctr"/>
            <a:r>
              <a:rPr lang="sv-SE" sz="6600" b="1" dirty="0">
                <a:latin typeface="VGR Sans" pitchFamily="50" charset="0"/>
              </a:rPr>
              <a:t>med problem?</a:t>
            </a:r>
          </a:p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sv-SE" sz="5400" b="1" dirty="0">
                <a:latin typeface="VGR Sans" pitchFamily="50" charset="0"/>
              </a:rPr>
              <a:t>Det finns hjälp att få.</a:t>
            </a:r>
          </a:p>
          <a:p>
            <a:pPr algn="l">
              <a:lnSpc>
                <a:spcPct val="130000"/>
              </a:lnSpc>
            </a:pPr>
            <a:endParaRPr lang="sv-SE" sz="4400" b="1" dirty="0">
              <a:latin typeface="VGR Sans" pitchFamily="50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BFC5776-A27D-F3E3-5E2A-9DABD7D144C7}"/>
              </a:ext>
            </a:extLst>
          </p:cNvPr>
          <p:cNvSpPr txBox="1"/>
          <p:nvPr/>
        </p:nvSpPr>
        <p:spPr>
          <a:xfrm>
            <a:off x="433137" y="4286463"/>
            <a:ext cx="11325725" cy="1118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sv-SE" sz="4000" b="1" dirty="0">
                <a:latin typeface="VGR Sans" pitchFamily="50" charset="0"/>
              </a:rPr>
              <a:t>Välj att sluta, 020-555 666 </a:t>
            </a:r>
          </a:p>
          <a:p>
            <a:pPr algn="l">
              <a:lnSpc>
                <a:spcPct val="130000"/>
              </a:lnSpc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723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76"/>
    </mc:Choice>
    <mc:Fallback xmlns="">
      <p:transition spd="slow" advTm="9576"/>
    </mc:Fallback>
  </mc:AlternateContent>
</p:sld>
</file>

<file path=ppt/theme/theme1.xml><?xml version="1.0" encoding="utf-8"?>
<a:theme xmlns:a="http://schemas.openxmlformats.org/drawingml/2006/main" name="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NU.potx" id="{87B26541-5279-4BA5-8CBE-D64D57BE494F}" vid="{EEBCB2E8-CD5D-4EFC-AA5E-D903B016AAAC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dc8fb63-438d-42a4-af5f-d09308ac67ec" xsi:nil="true"/>
    <lcf76f155ced4ddcb4097134ff3c332f xmlns="55bfe1bb-3504-4321-b038-4bcb3947ebca">
      <Terms xmlns="http://schemas.microsoft.com/office/infopath/2007/PartnerControls"/>
    </lcf76f155ced4ddcb4097134ff3c332f>
    <VGR_Sekretess xmlns="597d7713-8a3d-4bd2-ae30-edced55b2c1b">Allmän handling - Offentlig</VGR_Sekretess>
    <VGR_DokItemId xmlns="597d7713-8a3d-4bd2-ae30-edced55b2c1b" xsi:nil="true"/>
    <VGR_Gallras xmlns="597d7713-8a3d-4bd2-ae30-edced55b2c1b" xsi:nil="true"/>
    <ec6953a5eee3424faece5c2353cf0721 xmlns="597d7713-8a3d-4bd2-ae30-edced55b2c1b">
      <Terms xmlns="http://schemas.microsoft.com/office/infopath/2007/PartnerControls"/>
    </ec6953a5eee3424faece5c2353cf0721>
    <VGR_DokStatusMessage xmlns="597d7713-8a3d-4bd2-ae30-edced55b2c1b" xsi:nil="true"/>
    <VGR_DokBeskrivning xmlns="597d7713-8a3d-4bd2-ae30-edced55b2c1b" xsi:nil="true"/>
    <Kategori xmlns="55bfe1bb-3504-4321-b038-4bcb3947ebca" xsi:nil="true"/>
    <VGR_EgenAmnesindelning xmlns="597d7713-8a3d-4bd2-ae30-edced55b2c1b" xsi:nil="true"/>
    <VGR_TillgangligFran xmlns="597d7713-8a3d-4bd2-ae30-edced55b2c1b" xsi:nil="true"/>
    <VGR_MellanarkivWebbUrl xmlns="597d7713-8a3d-4bd2-ae30-edced55b2c1b" xsi:nil="true"/>
    <TaxKeywordTaxHTField xmlns="9dc8fb63-438d-42a4-af5f-d09308ac67ec">
      <Terms xmlns="http://schemas.microsoft.com/office/infopath/2007/PartnerControls"/>
    </TaxKeywordTaxHTField>
    <VGR_MellanarkivId xmlns="597d7713-8a3d-4bd2-ae30-edced55b2c1b" xsi:nil="true"/>
    <VGR_ArkivDatum xmlns="597d7713-8a3d-4bd2-ae30-edced55b2c1b" xsi:nil="true"/>
    <iff0133ac3934f858b1ec890ab98b185 xmlns="4552c23f-a756-462f-8287-3ff35245ed68">
      <Terms xmlns="http://schemas.microsoft.com/office/infopath/2007/PartnerControls"/>
    </iff0133ac3934f858b1ec890ab98b185>
    <a7144f27c6ef407e8fb4465121afbe2b xmlns="597d7713-8a3d-4bd2-ae30-edced55b2c1b">
      <Terms xmlns="http://schemas.microsoft.com/office/infopath/2007/PartnerControls"/>
    </a7144f27c6ef407e8fb4465121afbe2b>
    <TaxCatchAllLabel xmlns="9dc8fb63-438d-42a4-af5f-d09308ac67ec" xsi:nil="true"/>
    <VGR_PubliceratAv xmlns="597d7713-8a3d-4bd2-ae30-edced55b2c1b">
      <UserInfo>
        <DisplayName/>
        <AccountId xsi:nil="true"/>
        <AccountType/>
      </UserInfo>
    </VGR_PubliceratAv>
    <i1597c54c9084fe5ae9163fac681e86b xmlns="597d7713-8a3d-4bd2-ae30-edced55b2c1b">
      <Terms xmlns="http://schemas.microsoft.com/office/infopath/2007/PartnerControls"/>
    </i1597c54c9084fe5ae9163fac681e86b>
    <VGR_TillgangligTill xmlns="597d7713-8a3d-4bd2-ae30-edced55b2c1b" xsi:nil="true"/>
    <m534ae9efef34a1ab5a1291502fec5e5 xmlns="597d7713-8a3d-4bd2-ae30-edced55b2c1b">
      <Terms xmlns="http://schemas.microsoft.com/office/infopath/2007/PartnerControls"/>
    </m534ae9efef34a1ab5a1291502fec5e5>
    <VGR_DokStatus xmlns="597d7713-8a3d-4bd2-ae30-edced55b2c1b">Arbetsmaterial</VGR_DokStatus>
    <VGR_AtkomstRatt xmlns="597d7713-8a3d-4bd2-ae30-edced55b2c1b">0</VGR_AtkomstRatt>
    <VGR_PubliceratDatum xmlns="597d7713-8a3d-4bd2-ae30-edced55b2c1b" xsi:nil="true"/>
    <VGR_MellanarkivUrl xmlns="597d7713-8a3d-4bd2-ae30-edced55b2c1b">
      <Url xsi:nil="true"/>
      <Description xsi:nil="true"/>
    </VGR_MellanarkivUrl>
    <_dlc_DocId xmlns="9dc8fb63-438d-42a4-af5f-d09308ac67ec">RS11505-1886486436-7156</_dlc_DocId>
    <_dlc_DocIdUrl xmlns="9dc8fb63-438d-42a4-af5f-d09308ac67ec">
      <Url>https://vgregion.sharepoint.com/sites/sy-rs-arbetsgrupp-visuell-identitet/_layouts/15/DocIdRedir.aspx?ID=RS11505-1886486436-7156</Url>
      <Description>RS11505-1886486436-7156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VGR Dokument RS" ma:contentTypeID="0x01010006EBECDF67F89F4D8BC5FAF3B8FA559B0200A68C9F58868535428BAC3D13892BAF47" ma:contentTypeVersion="87" ma:contentTypeDescription="" ma:contentTypeScope="" ma:versionID="bab0792b1e0aa66ee2fb9d04ec363a3b">
  <xsd:schema xmlns:xsd="http://www.w3.org/2001/XMLSchema" xmlns:xs="http://www.w3.org/2001/XMLSchema" xmlns:p="http://schemas.microsoft.com/office/2006/metadata/properties" xmlns:ns1="http://schemas.microsoft.com/sharepoint/v3" xmlns:ns2="597d7713-8a3d-4bd2-ae30-edced55b2c1b" xmlns:ns3="9dc8fb63-438d-42a4-af5f-d09308ac67ec" xmlns:ns6="4552c23f-a756-462f-8287-3ff35245ed68" xmlns:ns7="55bfe1bb-3504-4321-b038-4bcb3947ebca" targetNamespace="http://schemas.microsoft.com/office/2006/metadata/properties" ma:root="true" ma:fieldsID="48553a53acb70db022af6ed7e7e07a1a" ns1:_="" ns2:_="" ns3:_="" ns6:_="" ns7:_="">
    <xsd:import namespace="http://schemas.microsoft.com/sharepoint/v3"/>
    <xsd:import namespace="597d7713-8a3d-4bd2-ae30-edced55b2c1b"/>
    <xsd:import namespace="9dc8fb63-438d-42a4-af5f-d09308ac67ec"/>
    <xsd:import namespace="4552c23f-a756-462f-8287-3ff35245ed68"/>
    <xsd:import namespace="55bfe1bb-3504-4321-b038-4bcb3947ebca"/>
    <xsd:element name="properties">
      <xsd:complexType>
        <xsd:sequence>
          <xsd:element name="documentManagement">
            <xsd:complexType>
              <xsd:all>
                <xsd:element ref="ns2:VGR_EgenAmnesindelning" minOccurs="0"/>
                <xsd:element ref="ns2:VGR_DokBeskrivning" minOccurs="0"/>
                <xsd:element ref="ns2:VGR_TillgangligFran" minOccurs="0"/>
                <xsd:element ref="ns2:VGR_TillgangligTill" minOccurs="0"/>
                <xsd:element ref="ns2:VGR_AtkomstRatt" minOccurs="0"/>
                <xsd:element ref="ns2:VGR_Sekretess" minOccurs="0"/>
                <xsd:element ref="ns2:VGR_PubliceratAv" minOccurs="0"/>
                <xsd:element ref="ns2:VGR_PubliceratDatum" minOccurs="0"/>
                <xsd:element ref="ns2:VGR_DokStatus" minOccurs="0"/>
                <xsd:element ref="ns2:VGR_DokStatusMessage" minOccurs="0"/>
                <xsd:element ref="ns2:i1597c54c9084fe5ae9163fac681e86b" minOccurs="0"/>
                <xsd:element ref="ns2:m534ae9efef34a1ab5a1291502fec5e5" minOccurs="0"/>
                <xsd:element ref="ns3:TaxCatchAll" minOccurs="0"/>
                <xsd:element ref="ns2:a7144f27c6ef407e8fb4465121afbe2b" minOccurs="0"/>
                <xsd:element ref="ns2:VGR_DokItemId" minOccurs="0"/>
                <xsd:element ref="ns2:VGR_MellanarkivId" minOccurs="0"/>
                <xsd:element ref="ns2:VGR_MellanarkivUrl" minOccurs="0"/>
                <xsd:element ref="ns2:VGR_MellanarkivWebbUrl" minOccurs="0"/>
                <xsd:element ref="ns2:VGR_ArkivDatum" minOccurs="0"/>
                <xsd:element ref="ns2:VGR_Gallras" minOccurs="0"/>
                <xsd:element ref="ns2:ec6953a5eee3424faece5c2353cf0721" minOccurs="0"/>
                <xsd:element ref="ns3:TaxCatchAllLabel" minOccurs="0"/>
                <xsd:element ref="ns3:TaxKeywordTaxHTField" minOccurs="0"/>
                <xsd:element ref="ns6:iff0133ac3934f858b1ec890ab98b185" minOccurs="0"/>
                <xsd:element ref="ns3:_dlc_DocIdPersistId" minOccurs="0"/>
                <xsd:element ref="ns3:_dlc_DocIdUrl" minOccurs="0"/>
                <xsd:element ref="ns3:_dlc_DocId" minOccurs="0"/>
                <xsd:element ref="ns1:ComplianceAssetId" minOccurs="0"/>
                <xsd:element ref="ns1:_CommentCount" minOccurs="0"/>
                <xsd:element ref="ns1:_LikeCount" minOccurs="0"/>
                <xsd:element ref="ns7:MediaServiceMetadata" minOccurs="0"/>
                <xsd:element ref="ns7:MediaServiceFastMetadata" minOccurs="0"/>
                <xsd:element ref="ns7:Kategori" minOccurs="0"/>
                <xsd:element ref="ns7:lcf76f155ced4ddcb4097134ff3c332f" minOccurs="0"/>
                <xsd:element ref="ns7:MediaServiceOCR" minOccurs="0"/>
                <xsd:element ref="ns7:MediaServiceGenerationTime" minOccurs="0"/>
                <xsd:element ref="ns7:MediaServiceEventHashCode" minOccurs="0"/>
                <xsd:element ref="ns7:MediaServiceDateTaken" minOccurs="0"/>
                <xsd:element ref="ns7:MediaLengthInSeconds" minOccurs="0"/>
                <xsd:element ref="ns6:SharedWithUsers" minOccurs="0"/>
                <xsd:element ref="ns6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ComplianceAssetId" ma:index="46" nillable="true" ma:displayName="Efterlevnadstillgångs-ID" ma:hidden="true" ma:internalName="ComplianceAssetId" ma:readOnly="true">
      <xsd:simpleType>
        <xsd:restriction base="dms:Text"/>
      </xsd:simpleType>
    </xsd:element>
    <xsd:element name="_CommentCount" ma:index="47" nillable="true" ma:displayName="Antal kommentarer" ma:hidden="true" ma:list="Docs" ma:internalName="_CommentCount" ma:readOnly="true" ma:showField="CommentCount">
      <xsd:simpleType>
        <xsd:restriction base="dms:Lookup"/>
      </xsd:simpleType>
    </xsd:element>
    <xsd:element name="_LikeCount" ma:index="48" nillable="true" ma:displayName="Antal som gillar" ma:hidden="true" ma:list="Docs" ma:internalName="_LikeCount" ma:readOnly="true" ma:showField="LikeCount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d7713-8a3d-4bd2-ae30-edced55b2c1b" elementFormDefault="qualified">
    <xsd:import namespace="http://schemas.microsoft.com/office/2006/documentManagement/types"/>
    <xsd:import namespace="http://schemas.microsoft.com/office/infopath/2007/PartnerControls"/>
    <xsd:element name="VGR_EgenAmnesindelning" ma:index="5" nillable="true" ma:displayName="Egen ämnesindelning" ma:description="Används för att samla upprättade handlingar utifrån egna ämnesindelningar. Flera ämnen separeras med kommatecken. Används vid publicering på webben." ma:hidden="true" ma:internalName="VGR_EgenAmnesindelning" ma:readOnly="false">
      <xsd:simpleType>
        <xsd:restriction base="dms:Text">
          <xsd:maxLength value="255"/>
        </xsd:restriction>
      </xsd:simpleType>
    </xsd:element>
    <xsd:element name="VGR_DokBeskrivning" ma:index="7" nillable="true" ma:displayName="Dokumentbeskrivning" ma:description="Kort beskrivning av innehållet i handlingen." ma:internalName="VGR_DokBeskrivning" ma:readOnly="false">
      <xsd:simpleType>
        <xsd:restriction base="dms:Note">
          <xsd:maxLength value="255"/>
        </xsd:restriction>
      </xsd:simpleType>
    </xsd:element>
    <xsd:element name="VGR_TillgangligFran" ma:index="8" nillable="true" ma:displayName="Tillgänglig från" ma:description="Tidpunkt när den upprättade handlingen blir publik och därmed nås från söktjänster och eventuella websidor." ma:format="DateTime" ma:hidden="true" ma:internalName="VGR_TillgangligFran" ma:readOnly="false">
      <xsd:simpleType>
        <xsd:restriction base="dms:DateTime"/>
      </xsd:simpleType>
    </xsd:element>
    <xsd:element name="VGR_TillgangligTill" ma:index="9" nillable="true" ma:displayName="Tillgänglig till" ma:description="Tidpunkt när den upprättade handlingen inte längre är publik och inte längre nås från söktjänster och eventuella websidor." ma:format="DateTime" ma:hidden="true" ma:internalName="VGR_TillgangligTill" ma:readOnly="false">
      <xsd:simpleType>
        <xsd:restriction base="dms:DateTime"/>
      </xsd:simpleType>
    </xsd:element>
    <xsd:element name="VGR_AtkomstRatt" ma:index="10" nillable="true" ma:displayName="Åtkomsträtt (värde)" ma:default="0" ma:description="Vilken spridning den upprättade handlingen ska ha. Vilka som ska kunna komma åt handlingen från mellanarkivet, söktjänster och eventuella websidor." ma:format="Dropdown" ma:hidden="true" ma:internalName="VGR_AtkomstRatt" ma:readOnly="false">
      <xsd:simpleType>
        <xsd:restriction base="dms:Choice">
          <xsd:enumeration value="0"/>
          <xsd:enumeration value="1"/>
          <xsd:enumeration value="2"/>
          <xsd:enumeration value="3"/>
          <xsd:enumeration value="4"/>
        </xsd:restriction>
      </xsd:simpleType>
    </xsd:element>
    <xsd:element name="VGR_Sekretess" ma:index="11" nillable="true" ma:displayName="Skyddskod" ma:default="Allmän handling - Offentlig" ma:description="Skyddsbehov av informationen i den upprättade handlingen. Vid sekretess eller känsliga personuppgifter ska detta anges." ma:format="Dropdown" ma:hidden="true" ma:internalName="VGR_Sekretess" ma:readOnly="false">
      <xsd:simpleType>
        <xsd:restriction base="dms:Choice">
          <xsd:enumeration value="Allmän handling - Offentlig"/>
          <xsd:enumeration value="Sekretess - Allmän handling - skyddad enligt sekretess"/>
          <xsd:enumeration value="GDPR - Allmän handling - skyddad enligt GDPR"/>
        </xsd:restriction>
      </xsd:simpleType>
    </xsd:element>
    <xsd:element name="VGR_PubliceratAv" ma:index="13" nillable="true" ma:displayName="Upprättad av" ma:description="Inloggad person som upprättat dokumentet" ma:hidden="true" ma:list="UserInfo" ma:SharePointGroup="0" ma:internalName="VGR_PubliceratAv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VGR_PubliceratDatum" ma:index="14" nillable="true" ma:displayName="Upprättad datum" ma:description="Tidpunkt när dokumentet upprättades och levererades som allmän handling till mellanarkivet" ma:format="DateTime" ma:hidden="true" ma:internalName="VGR_PubliceratDatum" ma:readOnly="false">
      <xsd:simpleType>
        <xsd:restriction base="dms:DateTime"/>
      </xsd:simpleType>
    </xsd:element>
    <xsd:element name="VGR_DokStatus" ma:index="15" nillable="true" ma:displayName="Mellanarkivstatus" ma:default="Arbetsmaterial" ma:description="Statusmärkning för dokument som beskriver var i processen dokumentet finns." ma:format="Dropdown" ma:hidden="true" ma:internalName="VGR_DokStatus" ma:readOnly="false">
      <xsd:simpleType>
        <xsd:restriction base="dms:Choice">
          <xsd:enumeration value="Arbetsmaterial"/>
          <xsd:enumeration value="Väntar på allmän handling"/>
          <xsd:enumeration value="Väntar på allmän handling (skickad)"/>
          <xsd:enumeration value="Väntar på framtida upprättande"/>
          <xsd:enumeration value="Allmän handling"/>
          <xsd:enumeration value="Fel vid allmän handling"/>
          <xsd:enumeration value="Flytt pågår"/>
          <xsd:enumeration value="Överflyttning pågår"/>
          <xsd:enumeration value="Överflyttad"/>
        </xsd:restriction>
      </xsd:simpleType>
    </xsd:element>
    <xsd:element name="VGR_DokStatusMessage" ma:index="18" nillable="true" ma:displayName="Dokumentlogg" ma:hidden="true" ma:internalName="VGR_DokStatusMessage" ma:readOnly="false">
      <xsd:simpleType>
        <xsd:restriction base="dms:Note">
          <xsd:maxLength value="62000"/>
        </xsd:restriction>
      </xsd:simpleType>
    </xsd:element>
    <xsd:element name="i1597c54c9084fe5ae9163fac681e86b" ma:index="22" nillable="true" ma:taxonomy="true" ma:internalName="i1597c54c9084fe5ae9163fac681e86b" ma:taxonomyFieldName="VGR_Lagparagraf" ma:displayName="Lagparagraf" ma:readOnly="false" ma:default="" ma:fieldId="{21597c54-c908-4fe5-ae91-63fac681e86b}" ma:sspId="5c300478-92f1-4a1e-b2db-7f8c75821d37" ma:termSetId="ddb163ed-d655-4cf1-bb2c-a91ec57f9c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534ae9efef34a1ab5a1291502fec5e5" ma:index="23" nillable="true" ma:taxonomy="true" ma:internalName="m534ae9efef34a1ab5a1291502fec5e5" ma:taxonomyFieldName="VGR_SkapatEnhet" ma:displayName="Upprättad av enhet" ma:readOnly="false" ma:default="" ma:fieldId="{6534ae9e-fef3-4a1a-b5a1-291502fec5e5}" ma:sspId="5c300478-92f1-4a1e-b2db-7f8c75821d37" ma:termSetId="9cea25d0-9008-4d39-abcf-763a6009e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7144f27c6ef407e8fb4465121afbe2b" ma:index="26" nillable="true" ma:taxonomy="true" ma:internalName="a7144f27c6ef407e8fb4465121afbe2b" ma:taxonomyFieldName="VGR_UpprattadForEnheter" ma:displayName="Upprättad för enhet" ma:readOnly="false" ma:default="" ma:fieldId="{a7144f27-c6ef-407e-8fb4-465121afbe2b}" ma:taxonomyMulti="true" ma:sspId="5c300478-92f1-4a1e-b2db-7f8c75821d37" ma:termSetId="9cea25d0-9008-4d39-abcf-763a6009e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GR_DokItemId" ma:index="28" nillable="true" ma:displayName="DokItemId" ma:hidden="true" ma:internalName="VGR_DokItemId" ma:readOnly="false">
      <xsd:simpleType>
        <xsd:restriction base="dms:Text">
          <xsd:maxLength value="255"/>
        </xsd:restriction>
      </xsd:simpleType>
    </xsd:element>
    <xsd:element name="VGR_MellanarkivId" ma:index="29" nillable="true" ma:displayName="MellanarkivId" ma:hidden="true" ma:internalName="VGR_MellanarkivId" ma:readOnly="false">
      <xsd:simpleType>
        <xsd:restriction base="dms:Text">
          <xsd:maxLength value="255"/>
        </xsd:restriction>
      </xsd:simpleType>
    </xsd:element>
    <xsd:element name="VGR_MellanarkivUrl" ma:index="30" nillable="true" ma:displayName="Arkivlänk" ma:format="Hyperlink" ma:hidden="true" ma:internalName="VGR_Mellanarkiv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GR_MellanarkivWebbUrl" ma:index="31" nillable="true" ma:displayName="Arkivlänk för webben" ma:hidden="true" ma:internalName="VGR_MellanarkivWebbUrl" ma:readOnly="false">
      <xsd:simpleType>
        <xsd:restriction base="dms:Text">
          <xsd:maxLength value="255"/>
        </xsd:restriction>
      </xsd:simpleType>
    </xsd:element>
    <xsd:element name="VGR_ArkivDatum" ma:index="32" nillable="true" ma:displayName="ArkivDatum" ma:format="DateTime" ma:hidden="true" ma:internalName="VGR_ArkivDatum" ma:readOnly="false">
      <xsd:simpleType>
        <xsd:restriction base="dms:DateTime"/>
      </xsd:simpleType>
    </xsd:element>
    <xsd:element name="VGR_Gallras" ma:index="33" nillable="true" ma:displayName="Gallras" ma:description="" ma:hidden="true" ma:internalName="VGR_Gallras" ma:readOnly="false">
      <xsd:simpleType>
        <xsd:restriction base="dms:Text">
          <xsd:maxLength value="255"/>
        </xsd:restriction>
      </xsd:simpleType>
    </xsd:element>
    <xsd:element name="ec6953a5eee3424faece5c2353cf0721" ma:index="34" nillable="true" ma:taxonomy="true" ma:internalName="ec6953a5eee3424faece5c2353cf0721" ma:taxonomyFieldName="VGR_AmnesIndelning" ma:displayName="Regional ämnesindelning" ma:readOnly="false" ma:default="" ma:fieldId="{ec6953a5-eee3-424f-aece-5c2353cf0721}" ma:taxonomyMulti="true" ma:sspId="5c300478-92f1-4a1e-b2db-7f8c75821d37" ma:termSetId="66c52c7a-5036-4d83-ab03-8b3f33605b6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c8fb63-438d-42a4-af5f-d09308ac67ec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8a0483a9-9048-45c1-9f2c-7d5b0e3ac195}" ma:internalName="TaxCatchAll" ma:readOnly="false" ma:showField="CatchAllData" ma:web="9dc8fb63-438d-42a4-af5f-d09308ac67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35" nillable="true" ma:displayName="Taxonomy Catch All Column1" ma:hidden="true" ma:list="{8a0483a9-9048-45c1-9f2c-7d5b0e3ac195}" ma:internalName="TaxCatchAllLabel" ma:readOnly="false" ma:showField="CatchAllDataLabel" ma:web="9dc8fb63-438d-42a4-af5f-d09308ac67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36" nillable="true" ma:taxonomy="true" ma:internalName="TaxKeywordTaxHTField" ma:taxonomyFieldName="TaxKeyword" ma:displayName="Företagsnyckelord" ma:readOnly="false" ma:fieldId="{23f27201-bee3-471e-b2e7-b64fd8b7ca38}" ma:taxonomyMulti="true" ma:sspId="5c300478-92f1-4a1e-b2db-7f8c75821d3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PersistId" ma:index="4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Url" ma:index="44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" ma:index="45" nillable="true" ma:displayName="Dokument-ID-värde" ma:description="Värdet för dokument-ID som tilldelats till det här objektet." ma:indexed="true" ma:internalName="_dlc_Doc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2c23f-a756-462f-8287-3ff35245ed68" elementFormDefault="qualified">
    <xsd:import namespace="http://schemas.microsoft.com/office/2006/documentManagement/types"/>
    <xsd:import namespace="http://schemas.microsoft.com/office/infopath/2007/PartnerControls"/>
    <xsd:element name="iff0133ac3934f858b1ec890ab98b185" ma:index="42" nillable="true" ma:taxonomy="true" ma:internalName="iff0133ac3934f858b1ec890ab98b185" ma:taxonomyFieldName="Handlingstyp_RS" ma:displayName="Handlingstyp RS" ma:readOnly="false" ma:fieldId="{2ff0133a-c393-4f85-8b1e-c890ab98b185}" ma:sspId="5c300478-92f1-4a1e-b2db-7f8c75821d37" ma:termSetId="de4697c2-9f06-477d-bb71-fe748a59b61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5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fe1bb-3504-4321-b038-4bcb3947eb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0" nillable="true" ma:displayName="MediaServiceFastMetadata" ma:hidden="true" ma:internalName="MediaServiceFastMetadata" ma:readOnly="true">
      <xsd:simpleType>
        <xsd:restriction base="dms:Note"/>
      </xsd:simpleType>
    </xsd:element>
    <xsd:element name="Kategori" ma:index="51" nillable="true" ma:displayName="Kategori" ma:format="RadioButtons" ma:internalName="Kategori">
      <xsd:simpleType>
        <xsd:restriction base="dms:Choice">
          <xsd:enumeration value="Administration"/>
          <xsd:enumeration value="Mallar och verktyg"/>
          <xsd:enumeration value="Möten"/>
          <xsd:enumeration value="Presentationer"/>
          <xsd:enumeration value="Riktlinjer"/>
          <xsd:enumeration value="Varumärkesmanual"/>
          <xsd:enumeration value="Kommunikation"/>
        </xsd:restriction>
      </xsd:simpleType>
    </xsd:element>
    <xsd:element name="lcf76f155ced4ddcb4097134ff3c332f" ma:index="53" nillable="true" ma:taxonomy="true" ma:internalName="lcf76f155ced4ddcb4097134ff3c332f" ma:taxonomyFieldName="MediaServiceImageTags" ma:displayName="Bildmarkeringar" ma:readOnly="false" ma:fieldId="{5cf76f15-5ced-4ddc-b409-7134ff3c332f}" ma:taxonomyMulti="true" ma:sspId="5c300478-92f1-4a1e-b2db-7f8c75821d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5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5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5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5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5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CEBAD6A-AFE5-46E0-9A90-AF4AB80FFB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ABDA6A-1F6C-4B42-8544-08E5AE6AC91F}">
  <ds:schemaRefs>
    <ds:schemaRef ds:uri="10c3a147-0d64-46aa-a281-dc97358e8373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d7532cd0-e888-47d6-8f58-db0210f25002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9dc8fb63-438d-42a4-af5f-d09308ac67ec"/>
    <ds:schemaRef ds:uri="55bfe1bb-3504-4321-b038-4bcb3947ebca"/>
    <ds:schemaRef ds:uri="597d7713-8a3d-4bd2-ae30-edced55b2c1b"/>
    <ds:schemaRef ds:uri="4552c23f-a756-462f-8287-3ff35245ed68"/>
  </ds:schemaRefs>
</ds:datastoreItem>
</file>

<file path=customXml/itemProps3.xml><?xml version="1.0" encoding="utf-8"?>
<ds:datastoreItem xmlns:ds="http://schemas.openxmlformats.org/officeDocument/2006/customXml" ds:itemID="{B11A14C3-C4E5-4774-B00F-226A92583B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97d7713-8a3d-4bd2-ae30-edced55b2c1b"/>
    <ds:schemaRef ds:uri="9dc8fb63-438d-42a4-af5f-d09308ac67ec"/>
    <ds:schemaRef ds:uri="4552c23f-a756-462f-8287-3ff35245ed68"/>
    <ds:schemaRef ds:uri="55bfe1bb-3504-4321-b038-4bcb3947eb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13C4CAE-335F-4533-B7AD-93F311C293C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PPT-presentation NU</Template>
  <TotalTime>138</TotalTime>
  <Words>207</Words>
  <Application>Microsoft Office PowerPoint</Application>
  <PresentationFormat>Bredbild</PresentationFormat>
  <Paragraphs>26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Verdana</vt:lpstr>
      <vt:lpstr>VGR Sans</vt:lpstr>
      <vt:lpstr>VGR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Kamilla Toresson</dc:creator>
  <cp:lastModifiedBy>Kamilla Toresson</cp:lastModifiedBy>
  <cp:revision>8</cp:revision>
  <dcterms:created xsi:type="dcterms:W3CDTF">2024-08-28T08:50:45Z</dcterms:created>
  <dcterms:modified xsi:type="dcterms:W3CDTF">2024-09-30T09:06:24Z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0x01010006EBECDF67F89F4D8BC5FAF3B8FA559B0200A68C9F58868535428BAC3D13892BAF47</vt:lpwstr>
  </property>
  <property fmtid="{D5CDD505-2E9C-101B-9397-08002B2CF9AE}" pid="3" name="Order">
    <vt:r8>32000</vt:r8>
  </property>
  <property fmtid="{D5CDD505-2E9C-101B-9397-08002B2CF9AE}" pid="4" name="MediaServiceImageTags">
    <vt:lpwstr/>
  </property>
  <property fmtid="{D5CDD505-2E9C-101B-9397-08002B2CF9AE}" pid="5" name="_dlc_DocIdItemGuid">
    <vt:lpwstr>a703518f-3249-4202-aeac-be748f60cca7</vt:lpwstr>
  </property>
</Properties>
</file>